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01" r:id="rId3"/>
    <p:sldId id="349" r:id="rId4"/>
    <p:sldId id="350" r:id="rId5"/>
    <p:sldId id="351" r:id="rId6"/>
    <p:sldId id="352" r:id="rId7"/>
    <p:sldId id="353" r:id="rId8"/>
    <p:sldId id="355" r:id="rId9"/>
    <p:sldId id="354" r:id="rId10"/>
    <p:sldId id="356" r:id="rId11"/>
    <p:sldId id="357" r:id="rId12"/>
    <p:sldId id="358" r:id="rId13"/>
    <p:sldId id="359" r:id="rId14"/>
    <p:sldId id="360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9" autoAdjust="0"/>
    <p:restoredTop sz="89502" autoAdjust="0"/>
  </p:normalViewPr>
  <p:slideViewPr>
    <p:cSldViewPr>
      <p:cViewPr>
        <p:scale>
          <a:sx n="50" d="100"/>
          <a:sy n="50" d="100"/>
        </p:scale>
        <p:origin x="-1926" y="-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98" d="100"/>
          <a:sy n="98" d="100"/>
        </p:scale>
        <p:origin x="-1902" y="2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84B2E-5079-4EAF-9FC0-65B0499978EA}" type="datetimeFigureOut">
              <a:rPr lang="fr-FR" smtClean="0"/>
              <a:pPr/>
              <a:t>07/12/2015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E380A-42D9-42AB-862D-2278A32C5A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058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E380A-42D9-42AB-862D-2278A32C5A4F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719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E380A-42D9-42AB-862D-2278A32C5A4F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829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E380A-42D9-42AB-862D-2278A32C5A4F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522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E380A-42D9-42AB-862D-2278A32C5A4F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056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E380A-42D9-42AB-862D-2278A32C5A4F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228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E380A-42D9-42AB-862D-2278A32C5A4F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703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E380A-42D9-42AB-862D-2278A32C5A4F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52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E380A-42D9-42AB-862D-2278A32C5A4F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72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E380A-42D9-42AB-862D-2278A32C5A4F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347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E380A-42D9-42AB-862D-2278A32C5A4F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871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E380A-42D9-42AB-862D-2278A32C5A4F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127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E380A-42D9-42AB-862D-2278A32C5A4F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008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/>
              <a:buNone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E380A-42D9-42AB-862D-2278A32C5A4F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557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2C7F-4AFE-4B51-A167-12197807B3ED}" type="datetimeFigureOut">
              <a:rPr lang="fr-FR" smtClean="0"/>
              <a:pPr/>
              <a:t>07/12/2015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7675-608D-4B71-A610-028918F094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31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2C7F-4AFE-4B51-A167-12197807B3ED}" type="datetimeFigureOut">
              <a:rPr lang="fr-FR" smtClean="0"/>
              <a:pPr/>
              <a:t>07/12/2015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7675-608D-4B71-A610-028918F094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21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2C7F-4AFE-4B51-A167-12197807B3ED}" type="datetimeFigureOut">
              <a:rPr lang="fr-FR" smtClean="0"/>
              <a:pPr/>
              <a:t>07/12/2015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7675-608D-4B71-A610-028918F094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21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2C7F-4AFE-4B51-A167-12197807B3ED}" type="datetimeFigureOut">
              <a:rPr lang="fr-FR" smtClean="0"/>
              <a:pPr/>
              <a:t>07/12/2015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7675-608D-4B71-A610-028918F094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17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2C7F-4AFE-4B51-A167-12197807B3ED}" type="datetimeFigureOut">
              <a:rPr lang="fr-FR" smtClean="0"/>
              <a:pPr/>
              <a:t>07/12/2015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7675-608D-4B71-A610-028918F094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37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2C7F-4AFE-4B51-A167-12197807B3ED}" type="datetimeFigureOut">
              <a:rPr lang="fr-FR" smtClean="0"/>
              <a:pPr/>
              <a:t>07/12/2015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7675-608D-4B71-A610-028918F094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65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2C7F-4AFE-4B51-A167-12197807B3ED}" type="datetimeFigureOut">
              <a:rPr lang="fr-FR" smtClean="0"/>
              <a:pPr/>
              <a:t>07/12/2015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7675-608D-4B71-A610-028918F094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28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2C7F-4AFE-4B51-A167-12197807B3ED}" type="datetimeFigureOut">
              <a:rPr lang="fr-FR" smtClean="0"/>
              <a:pPr/>
              <a:t>07/12/2015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7675-608D-4B71-A610-028918F094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31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2C7F-4AFE-4B51-A167-12197807B3ED}" type="datetimeFigureOut">
              <a:rPr lang="fr-FR" smtClean="0"/>
              <a:pPr/>
              <a:t>07/12/2015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7675-608D-4B71-A610-028918F094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39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2C7F-4AFE-4B51-A167-12197807B3ED}" type="datetimeFigureOut">
              <a:rPr lang="fr-FR" smtClean="0"/>
              <a:pPr/>
              <a:t>07/12/2015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7675-608D-4B71-A610-028918F094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11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2C7F-4AFE-4B51-A167-12197807B3ED}" type="datetimeFigureOut">
              <a:rPr lang="fr-FR" smtClean="0"/>
              <a:pPr/>
              <a:t>07/12/2015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7675-608D-4B71-A610-028918F094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29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22C7F-4AFE-4B51-A167-12197807B3ED}" type="datetimeFigureOut">
              <a:rPr lang="fr-FR" smtClean="0"/>
              <a:pPr/>
              <a:t>07/12/2015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17675-608D-4B71-A610-028918F094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37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hyperlink" Target="mailto:/mcarinesat@gmail.com" TargetMode="External"/><Relationship Id="rId4" Type="http://schemas.openxmlformats.org/officeDocument/2006/relationships/hyperlink" Target="mailto:carinesat@yahoo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2204864"/>
            <a:ext cx="8348464" cy="1152128"/>
          </a:xfrm>
        </p:spPr>
        <p:txBody>
          <a:bodyPr>
            <a:normAutofit fontScale="90000"/>
          </a:bodyPr>
          <a:lstStyle/>
          <a:p>
            <a:r>
              <a:rPr lang="fr-CH" sz="3600" b="1" dirty="0" smtClean="0">
                <a:solidFill>
                  <a:schemeClr val="accent5">
                    <a:lumMod val="75000"/>
                  </a:schemeClr>
                </a:solidFill>
              </a:rPr>
              <a:t>CARTOGRAPHIE DES BÉNÉFICES MULTIPLES </a:t>
            </a:r>
            <a:r>
              <a:rPr lang="fr-CH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CH" sz="3600" b="1" dirty="0" smtClean="0">
                <a:solidFill>
                  <a:schemeClr val="accent5">
                    <a:lumMod val="75000"/>
                  </a:schemeClr>
                </a:solidFill>
              </a:rPr>
              <a:t>REDD+</a:t>
            </a:r>
            <a:r>
              <a:rPr lang="fr-CH" sz="40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fr-CH" sz="4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CH" sz="3100" b="1" dirty="0" smtClean="0">
                <a:solidFill>
                  <a:schemeClr val="accent5">
                    <a:lumMod val="75000"/>
                  </a:schemeClr>
                </a:solidFill>
              </a:rPr>
              <a:t>REPUBLIQUE DU CONGO</a:t>
            </a:r>
            <a:r>
              <a:rPr lang="fr-CH" sz="3200" b="1" dirty="0" smtClean="0">
                <a:solidFill>
                  <a:schemeClr val="tx1"/>
                </a:solidFill>
              </a:rPr>
              <a:t/>
            </a:r>
            <a:br>
              <a:rPr lang="fr-CH" sz="3200" b="1" dirty="0" smtClean="0">
                <a:solidFill>
                  <a:schemeClr val="tx1"/>
                </a:solidFill>
              </a:rPr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84109" y="5589240"/>
            <a:ext cx="5046281" cy="864096"/>
          </a:xfrm>
        </p:spPr>
        <p:txBody>
          <a:bodyPr>
            <a:normAutofit/>
          </a:bodyPr>
          <a:lstStyle/>
          <a:p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Carine Saturnine MILANDOU</a:t>
            </a:r>
          </a:p>
          <a:p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Chef de la Cellule MRV_REDD/CNIAF</a:t>
            </a:r>
          </a:p>
        </p:txBody>
      </p:sp>
      <p:pic>
        <p:nvPicPr>
          <p:cNvPr id="102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8276"/>
            <a:ext cx="8487963" cy="8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62" y="3604825"/>
            <a:ext cx="8702894" cy="16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 descr="logo-cop2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5264"/>
            <a:ext cx="2114550" cy="1047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270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otentiel pédologique</a:t>
            </a:r>
            <a:endParaRPr lang="fr-FR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644008" cy="514116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err="1" smtClean="0"/>
              <a:t>Ce</a:t>
            </a:r>
            <a:r>
              <a:rPr lang="en-US" dirty="0" smtClean="0"/>
              <a:t> travail a permis d’illustrer les </a:t>
            </a:r>
            <a:r>
              <a:rPr lang="fr-FR" dirty="0" smtClean="0"/>
              <a:t>zones sensibles à l’érosion </a:t>
            </a:r>
            <a:r>
              <a:rPr lang="fr-FR" dirty="0"/>
              <a:t>des sols en cas de perte de la couverture </a:t>
            </a:r>
            <a:r>
              <a:rPr lang="fr-FR" dirty="0" smtClean="0"/>
              <a:t>végétale</a:t>
            </a:r>
          </a:p>
          <a:p>
            <a:pPr algn="just"/>
            <a:r>
              <a:rPr lang="en-GB" dirty="0" smtClean="0"/>
              <a:t>Les zones forestières </a:t>
            </a:r>
            <a:r>
              <a:rPr lang="en-GB" dirty="0" err="1" smtClean="0"/>
              <a:t>offrent</a:t>
            </a:r>
            <a:r>
              <a:rPr lang="en-GB" dirty="0" smtClean="0"/>
              <a:t> </a:t>
            </a:r>
            <a:r>
              <a:rPr lang="en-GB" dirty="0"/>
              <a:t>une meilleure protection contre </a:t>
            </a:r>
            <a:r>
              <a:rPr lang="en-GB" dirty="0" smtClean="0"/>
              <a:t>l’érosion </a:t>
            </a:r>
            <a:r>
              <a:rPr lang="en-GB" dirty="0" err="1" smtClean="0"/>
              <a:t>comparativement</a:t>
            </a:r>
            <a:r>
              <a:rPr lang="en-GB" dirty="0" smtClean="0"/>
              <a:t> aux zones </a:t>
            </a:r>
            <a:r>
              <a:rPr lang="en-GB" dirty="0"/>
              <a:t>de </a:t>
            </a:r>
            <a:r>
              <a:rPr lang="en-GB" dirty="0" smtClean="0"/>
              <a:t>savanes</a:t>
            </a:r>
            <a:r>
              <a:rPr lang="en-GB" dirty="0"/>
              <a:t> </a:t>
            </a:r>
            <a:r>
              <a:rPr lang="en-GB" dirty="0" smtClean="0"/>
              <a:t>dégradées</a:t>
            </a:r>
            <a:r>
              <a:rPr lang="en-GB" dirty="0"/>
              <a:t>. </a:t>
            </a:r>
            <a:endParaRPr lang="en-GB" dirty="0" smtClean="0"/>
          </a:p>
          <a:p>
            <a:pPr algn="just"/>
            <a:r>
              <a:rPr lang="en-GB" dirty="0" smtClean="0"/>
              <a:t>Les </a:t>
            </a:r>
            <a:r>
              <a:rPr lang="en-GB" dirty="0"/>
              <a:t>zones </a:t>
            </a:r>
            <a:r>
              <a:rPr lang="en-GB" dirty="0" err="1" smtClean="0"/>
              <a:t>exposées</a:t>
            </a:r>
            <a:r>
              <a:rPr lang="en-GB" dirty="0" smtClean="0"/>
              <a:t> </a:t>
            </a:r>
            <a:r>
              <a:rPr lang="en-GB" dirty="0"/>
              <a:t>à l’érosion </a:t>
            </a:r>
            <a:r>
              <a:rPr lang="en-GB" dirty="0" smtClean="0"/>
              <a:t> </a:t>
            </a:r>
            <a:r>
              <a:rPr lang="en-GB" dirty="0"/>
              <a:t>pourraient être ciblées en priorité </a:t>
            </a:r>
            <a:r>
              <a:rPr lang="en-GB" dirty="0" smtClean="0"/>
              <a:t>pour </a:t>
            </a:r>
            <a:r>
              <a:rPr lang="en-GB" dirty="0"/>
              <a:t>les actions </a:t>
            </a:r>
            <a:r>
              <a:rPr lang="en-GB" dirty="0" smtClean="0"/>
              <a:t>REDD+ de </a:t>
            </a:r>
            <a:r>
              <a:rPr lang="en-GB" dirty="0" err="1" smtClean="0"/>
              <a:t>renforcement</a:t>
            </a:r>
            <a:r>
              <a:rPr lang="en-GB" dirty="0" smtClean="0"/>
              <a:t> de stock de </a:t>
            </a:r>
            <a:r>
              <a:rPr lang="en-GB" dirty="0" err="1" smtClean="0"/>
              <a:t>carbone</a:t>
            </a:r>
            <a:r>
              <a:rPr lang="en-GB" dirty="0" smtClean="0"/>
              <a:t> ( reforestation </a:t>
            </a:r>
            <a:r>
              <a:rPr lang="en-GB" dirty="0"/>
              <a:t>ou </a:t>
            </a:r>
            <a:r>
              <a:rPr lang="en-GB" dirty="0" smtClean="0"/>
              <a:t>l’afforestation)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711" y="1600200"/>
            <a:ext cx="4260075" cy="50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87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579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P</a:t>
            </a:r>
            <a:r>
              <a:rPr lang="en-US" sz="3600" b="1" dirty="0" smtClean="0"/>
              <a:t>otentiel faunique</a:t>
            </a:r>
            <a:endParaRPr lang="fr-F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36512" y="1600200"/>
            <a:ext cx="4388296" cy="51411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 potentiel faunique diversifié et varié </a:t>
            </a:r>
          </a:p>
          <a:p>
            <a:r>
              <a:rPr lang="en-US" dirty="0" smtClean="0"/>
              <a:t>Ressource peu connue</a:t>
            </a:r>
            <a:endParaRPr lang="fr-FR" dirty="0" smtClean="0"/>
          </a:p>
          <a:p>
            <a:r>
              <a:rPr lang="fr-FR" dirty="0" smtClean="0"/>
              <a:t>Ce travail a permis d’identifier les </a:t>
            </a:r>
            <a:r>
              <a:rPr lang="fr-FR" dirty="0"/>
              <a:t>zones </a:t>
            </a:r>
            <a:r>
              <a:rPr lang="fr-FR" dirty="0" smtClean="0"/>
              <a:t>riches </a:t>
            </a:r>
            <a:r>
              <a:rPr lang="fr-FR" dirty="0"/>
              <a:t>en </a:t>
            </a:r>
            <a:r>
              <a:rPr lang="fr-FR" dirty="0" smtClean="0"/>
              <a:t>biodiversité</a:t>
            </a:r>
          </a:p>
          <a:p>
            <a:r>
              <a:rPr lang="fr-CH" dirty="0" smtClean="0"/>
              <a:t>L’importance de cette étude permet à la REDD+ d’atteindre son objectif de renforcer la conservation interspécifique en maintenant la faune et flore </a:t>
            </a:r>
            <a:r>
              <a:rPr lang="fr-CH" dirty="0" smtClean="0">
                <a:solidFill>
                  <a:srgbClr val="C00000"/>
                </a:solidFill>
              </a:rPr>
              <a:t>( Eléphant=  </a:t>
            </a:r>
            <a:r>
              <a:rPr lang="fr-CH" dirty="0" err="1" smtClean="0">
                <a:solidFill>
                  <a:srgbClr val="C00000"/>
                </a:solidFill>
              </a:rPr>
              <a:t>Moabi</a:t>
            </a:r>
            <a:r>
              <a:rPr lang="fr-CH" dirty="0" smtClean="0">
                <a:solidFill>
                  <a:srgbClr val="C00000"/>
                </a:solidFill>
              </a:rPr>
              <a:t>)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189" y="1268760"/>
            <a:ext cx="4880649" cy="534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7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otentiel  </a:t>
            </a:r>
            <a:r>
              <a:rPr lang="en-US" b="1" dirty="0" err="1" smtClean="0"/>
              <a:t>écotouristique</a:t>
            </a:r>
            <a:r>
              <a:rPr lang="en-US" b="1" dirty="0" smtClean="0"/>
              <a:t> 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320480" cy="4925144"/>
          </a:xfrm>
        </p:spPr>
        <p:txBody>
          <a:bodyPr>
            <a:normAutofit/>
          </a:bodyPr>
          <a:lstStyle/>
          <a:p>
            <a:r>
              <a:rPr lang="en-US" dirty="0" err="1" smtClean="0"/>
              <a:t>Amélioration</a:t>
            </a:r>
            <a:r>
              <a:rPr lang="en-US" dirty="0" smtClean="0"/>
              <a:t> de la </a:t>
            </a:r>
            <a:r>
              <a:rPr lang="en-US" dirty="0" err="1" smtClean="0"/>
              <a:t>connaissance</a:t>
            </a:r>
            <a:r>
              <a:rPr lang="en-US" dirty="0" smtClean="0"/>
              <a:t> de la repartition du potentiel faunique  et </a:t>
            </a:r>
            <a:r>
              <a:rPr lang="en-US" dirty="0"/>
              <a:t>l</a:t>
            </a:r>
            <a:r>
              <a:rPr lang="en-US" dirty="0" smtClean="0"/>
              <a:t>e </a:t>
            </a:r>
            <a:r>
              <a:rPr lang="en-US" dirty="0" err="1" smtClean="0"/>
              <a:t>renforcement</a:t>
            </a:r>
            <a:r>
              <a:rPr lang="en-US" dirty="0" smtClean="0"/>
              <a:t> du </a:t>
            </a:r>
            <a:r>
              <a:rPr lang="en-US" dirty="0" err="1" smtClean="0"/>
              <a:t>réseau</a:t>
            </a:r>
            <a:r>
              <a:rPr lang="en-US" dirty="0" smtClean="0"/>
              <a:t> des </a:t>
            </a:r>
            <a:r>
              <a:rPr lang="en-US" dirty="0" err="1" smtClean="0"/>
              <a:t>aires</a:t>
            </a:r>
            <a:r>
              <a:rPr lang="en-US" dirty="0" smtClean="0"/>
              <a:t> protégées (13,4%, </a:t>
            </a:r>
            <a:r>
              <a:rPr lang="en-US" dirty="0" err="1" smtClean="0"/>
              <a:t>soit</a:t>
            </a:r>
            <a:r>
              <a:rPr lang="en-US" dirty="0" smtClean="0"/>
              <a:t> 4.048.880 ha)</a:t>
            </a:r>
          </a:p>
          <a:p>
            <a:r>
              <a:rPr lang="fr-FR" dirty="0"/>
              <a:t>D</a:t>
            </a:r>
            <a:r>
              <a:rPr lang="fr-FR" dirty="0" smtClean="0"/>
              <a:t>éveloppement du tourisme </a:t>
            </a:r>
            <a:r>
              <a:rPr lang="fr-FR" dirty="0"/>
              <a:t>é</a:t>
            </a:r>
            <a:r>
              <a:rPr lang="fr-FR" dirty="0" smtClean="0"/>
              <a:t>cologique</a:t>
            </a:r>
            <a:endParaRPr lang="fr-F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3376"/>
            <a:ext cx="3888432" cy="5409792"/>
          </a:xfrm>
        </p:spPr>
      </p:pic>
    </p:spTree>
    <p:extLst>
      <p:ext uri="{BB962C8B-B14F-4D97-AF65-F5344CB8AC3E}">
        <p14:creationId xmlns:p14="http://schemas.microsoft.com/office/powerpoint/2010/main" val="46917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Perspectives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997152"/>
          </a:xfrm>
        </p:spPr>
        <p:txBody>
          <a:bodyPr>
            <a:normAutofit fontScale="92500"/>
          </a:bodyPr>
          <a:lstStyle/>
          <a:p>
            <a:pPr algn="just"/>
            <a:r>
              <a:rPr lang="fr-CH" dirty="0" smtClean="0"/>
              <a:t>La REDD+ dédiée comme outil de développement durable et pilier de l’économie verte au Congo </a:t>
            </a:r>
          </a:p>
          <a:p>
            <a:pPr algn="just"/>
            <a:r>
              <a:rPr lang="fr-CH" dirty="0" smtClean="0"/>
              <a:t>La </a:t>
            </a:r>
            <a:r>
              <a:rPr lang="fr-CH" dirty="0"/>
              <a:t>mise en œuvre de la REDD+ </a:t>
            </a:r>
            <a:r>
              <a:rPr lang="fr-CH" dirty="0" smtClean="0"/>
              <a:t>permet non </a:t>
            </a:r>
            <a:r>
              <a:rPr lang="fr-CH" dirty="0"/>
              <a:t>seulement </a:t>
            </a:r>
            <a:r>
              <a:rPr lang="fr-CH" dirty="0" smtClean="0"/>
              <a:t>de </a:t>
            </a:r>
            <a:r>
              <a:rPr lang="fr-CH" dirty="0"/>
              <a:t>participer à l’effort mondial de lutte contre le changement </a:t>
            </a:r>
            <a:r>
              <a:rPr lang="fr-CH" dirty="0" smtClean="0"/>
              <a:t>climatique, </a:t>
            </a:r>
            <a:r>
              <a:rPr lang="fr-CH" dirty="0"/>
              <a:t>mais également </a:t>
            </a:r>
            <a:r>
              <a:rPr lang="fr-CH" dirty="0" smtClean="0"/>
              <a:t>de lutter contre la pauvreté </a:t>
            </a:r>
            <a:endParaRPr lang="fr-FR" dirty="0"/>
          </a:p>
          <a:p>
            <a:pPr algn="just"/>
            <a:r>
              <a:rPr lang="fr-CH" dirty="0" smtClean="0"/>
              <a:t>La répartition spatiale des bénéfices multiples de la forêt, permettra d’identifier </a:t>
            </a:r>
            <a:r>
              <a:rPr lang="fr-CH" dirty="0"/>
              <a:t>l</a:t>
            </a:r>
            <a:r>
              <a:rPr lang="fr-CH" dirty="0" smtClean="0"/>
              <a:t>es zones priorités </a:t>
            </a:r>
            <a:r>
              <a:rPr lang="fr-CH" dirty="0"/>
              <a:t>pour la </a:t>
            </a:r>
            <a:r>
              <a:rPr lang="fr-CH" dirty="0" smtClean="0"/>
              <a:t>mise </a:t>
            </a:r>
            <a:r>
              <a:rPr lang="fr-CH" dirty="0"/>
              <a:t>en œuvre des </a:t>
            </a:r>
            <a:r>
              <a:rPr lang="fr-CH" dirty="0" smtClean="0"/>
              <a:t>activités REDD+ au Congo. </a:t>
            </a:r>
          </a:p>
        </p:txBody>
      </p:sp>
    </p:spTree>
    <p:extLst>
      <p:ext uri="{BB962C8B-B14F-4D97-AF65-F5344CB8AC3E}">
        <p14:creationId xmlns:p14="http://schemas.microsoft.com/office/powerpoint/2010/main" val="233715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2040" y="1556792"/>
            <a:ext cx="3883968" cy="2520280"/>
          </a:xfrm>
        </p:spPr>
        <p:txBody>
          <a:bodyPr/>
          <a:lstStyle/>
          <a:p>
            <a:r>
              <a:rPr lang="en-US" b="1" dirty="0" smtClean="0"/>
              <a:t>Merci pour votre attention!</a:t>
            </a:r>
            <a:endParaRPr lang="fr-F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4016613" cy="6018544"/>
          </a:xfrm>
          <a:prstGeom prst="rect">
            <a:avLst/>
          </a:prstGeom>
        </p:spPr>
      </p:pic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4700181" y="5085184"/>
            <a:ext cx="4326201" cy="1440160"/>
          </a:xfrm>
        </p:spPr>
        <p:txBody>
          <a:bodyPr>
            <a:normAutofit/>
          </a:bodyPr>
          <a:lstStyle/>
          <a:p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Carine Saturnine MILANDOU</a:t>
            </a:r>
          </a:p>
          <a:p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MRV_CNIAF/MEFDD</a:t>
            </a:r>
          </a:p>
          <a:p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carinesat@yahoo.fr</a:t>
            </a:r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  <a:hlinkClick r:id="rId5"/>
              </a:rPr>
              <a:t>/mcarinesat@gmail.com</a:t>
            </a:r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Skype: </a:t>
            </a:r>
            <a:r>
              <a:rPr lang="fr-FR" sz="1600" b="1" dirty="0" err="1" smtClean="0">
                <a:solidFill>
                  <a:schemeClr val="accent1">
                    <a:lumMod val="50000"/>
                  </a:schemeClr>
                </a:solidFill>
              </a:rPr>
              <a:t>milandoucs</a:t>
            </a:r>
            <a:endParaRPr lang="fr-FR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sz="1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1" descr="logo-cop2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842" y="0"/>
            <a:ext cx="2114550" cy="1047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782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b="1" dirty="0">
                <a:latin typeface="Arial" pitchFamily="34" charset="0"/>
                <a:cs typeface="Arial" pitchFamily="34" charset="0"/>
              </a:rPr>
              <a:t>C</a:t>
            </a:r>
            <a:r>
              <a:rPr lang="fr-FR" sz="3600" b="1" dirty="0" smtClean="0">
                <a:latin typeface="Arial" pitchFamily="34" charset="0"/>
                <a:cs typeface="Arial" pitchFamily="34" charset="0"/>
              </a:rPr>
              <a:t>ontexte de la REDD+ au Congo</a:t>
            </a:r>
            <a:endParaRPr lang="fr-F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960440" cy="4781128"/>
          </a:xfrm>
        </p:spPr>
        <p:txBody>
          <a:bodyPr>
            <a:noAutofit/>
          </a:bodyPr>
          <a:lstStyle/>
          <a:p>
            <a:pPr algn="just"/>
            <a:r>
              <a:rPr lang="fr-FR" sz="2400" dirty="0" smtClean="0">
                <a:latin typeface="Arial" pitchFamily="34" charset="0"/>
                <a:cs typeface="Arial" pitchFamily="34" charset="0"/>
              </a:rPr>
              <a:t>Superficie forestière considérable: environ 23,5 millions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d’hectares, 69%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(CNIAF, 2015)</a:t>
            </a:r>
          </a:p>
          <a:p>
            <a:pPr algn="just"/>
            <a:r>
              <a:rPr lang="fr-FR" sz="2400" dirty="0">
                <a:latin typeface="Arial" pitchFamily="34" charset="0"/>
                <a:cs typeface="Arial" pitchFamily="34" charset="0"/>
              </a:rPr>
              <a:t>D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omaine forestier en majeure partie appartenant à l’Etat</a:t>
            </a:r>
          </a:p>
          <a:p>
            <a:pPr algn="just"/>
            <a:r>
              <a:rPr lang="fr-FR" sz="2400" dirty="0">
                <a:latin typeface="Arial" pitchFamily="34" charset="0"/>
                <a:cs typeface="Arial" pitchFamily="34" charset="0"/>
              </a:rPr>
              <a:t>T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aux de déforestation: 0,08%</a:t>
            </a:r>
          </a:p>
          <a:p>
            <a:pPr algn="just"/>
            <a:r>
              <a:rPr lang="fr-FR" sz="2400" dirty="0" smtClean="0">
                <a:latin typeface="Arial" pitchFamily="34" charset="0"/>
                <a:cs typeface="Arial" pitchFamily="34" charset="0"/>
              </a:rPr>
              <a:t>Population: environ 4 millions d’habitants</a:t>
            </a:r>
          </a:p>
          <a:p>
            <a:pPr algn="just"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58366"/>
            <a:ext cx="3888432" cy="5499634"/>
          </a:xfrm>
        </p:spPr>
      </p:pic>
    </p:spTree>
    <p:extLst>
      <p:ext uri="{BB962C8B-B14F-4D97-AF65-F5344CB8AC3E}">
        <p14:creationId xmlns:p14="http://schemas.microsoft.com/office/powerpoint/2010/main" val="326024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 droite rayée 3"/>
          <p:cNvSpPr/>
          <p:nvPr/>
        </p:nvSpPr>
        <p:spPr>
          <a:xfrm>
            <a:off x="1475656" y="5734997"/>
            <a:ext cx="288032" cy="21428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/>
              <a:t>B</a:t>
            </a:r>
            <a:r>
              <a:rPr lang="fr-FR" sz="3600" b="1" dirty="0" smtClean="0"/>
              <a:t>énéfices multiples du processus REDD+</a:t>
            </a:r>
            <a:endParaRPr lang="fr-FR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 </a:t>
            </a:r>
            <a:endParaRPr lang="fr-FR" sz="2000" dirty="0"/>
          </a:p>
        </p:txBody>
      </p:sp>
      <p:pic>
        <p:nvPicPr>
          <p:cNvPr id="9" name="Picture 8" descr="C:\Users\blaiseb\Downloads\Les services des forêts à différentes échelles - New Page (3).pn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052736"/>
            <a:ext cx="8856984" cy="44235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83568" y="5662989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REDD+         maintien </a:t>
            </a:r>
            <a:r>
              <a:rPr lang="fr-FR" b="1" dirty="0"/>
              <a:t>l’ensemble des services écosystémiques de la </a:t>
            </a:r>
            <a:r>
              <a:rPr lang="fr-FR" b="1" dirty="0" smtClean="0"/>
              <a:t>forêt +</a:t>
            </a:r>
            <a:r>
              <a:rPr lang="fr-FR" b="1" dirty="0"/>
              <a:t> bénéfices multiples </a:t>
            </a:r>
            <a:r>
              <a:rPr lang="fr-FR" b="1" dirty="0" smtClean="0"/>
              <a:t>(sécurité alimentaire, pharmacopée, </a:t>
            </a:r>
            <a:r>
              <a:rPr lang="fr-FR" b="1" dirty="0" err="1" smtClean="0"/>
              <a:t>etc</a:t>
            </a:r>
            <a:r>
              <a:rPr lang="fr-FR" b="1" dirty="0" smtClean="0"/>
              <a:t>) en dehors  </a:t>
            </a:r>
            <a:r>
              <a:rPr lang="fr-FR" b="1" dirty="0"/>
              <a:t>de l’absorption </a:t>
            </a:r>
            <a:r>
              <a:rPr lang="fr-FR" b="1" dirty="0" smtClean="0"/>
              <a:t>et le </a:t>
            </a:r>
            <a:r>
              <a:rPr lang="fr-FR" b="1" dirty="0"/>
              <a:t>stockage </a:t>
            </a:r>
            <a:r>
              <a:rPr lang="fr-FR" b="1" dirty="0" smtClean="0"/>
              <a:t>du </a:t>
            </a:r>
            <a:r>
              <a:rPr lang="fr-FR" b="1" dirty="0"/>
              <a:t>carbone.</a:t>
            </a:r>
          </a:p>
        </p:txBody>
      </p:sp>
    </p:spTree>
    <p:extLst>
      <p:ext uri="{BB962C8B-B14F-4D97-AF65-F5344CB8AC3E}">
        <p14:creationId xmlns:p14="http://schemas.microsoft.com/office/powerpoint/2010/main" val="62136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Approche méthodologique </a:t>
            </a:r>
            <a:endParaRPr lang="fr-F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464496"/>
          </a:xfrm>
        </p:spPr>
        <p:txBody>
          <a:bodyPr>
            <a:noAutofit/>
          </a:bodyPr>
          <a:lstStyle/>
          <a:p>
            <a:pPr marL="342900" lvl="1" indent="-342900" algn="just">
              <a:buFont typeface="Arial" pitchFamily="34" charset="0"/>
              <a:buChar char="•"/>
            </a:pPr>
            <a:r>
              <a:rPr lang="fr-FR" sz="1800" dirty="0" smtClean="0">
                <a:cs typeface="Arial" pitchFamily="34" charset="0"/>
              </a:rPr>
              <a:t>Méthodologie développée avec </a:t>
            </a:r>
            <a:r>
              <a:rPr lang="fr-FR" sz="1800" dirty="0">
                <a:cs typeface="Arial" pitchFamily="34" charset="0"/>
              </a:rPr>
              <a:t>la collaboration des experts nationaux et internationaux</a:t>
            </a:r>
          </a:p>
          <a:p>
            <a:pPr algn="just"/>
            <a:r>
              <a:rPr lang="fr-FR" sz="2400" dirty="0" smtClean="0"/>
              <a:t>Recherche   documentaire</a:t>
            </a:r>
          </a:p>
          <a:p>
            <a:pPr marL="457200" lvl="1" indent="0" algn="just">
              <a:buNone/>
            </a:pPr>
            <a:r>
              <a:rPr lang="fr-FR" sz="1800" b="1" dirty="0" smtClean="0">
                <a:cs typeface="Arial" pitchFamily="34" charset="0"/>
              </a:rPr>
              <a:t>Collecte de données </a:t>
            </a:r>
          </a:p>
          <a:p>
            <a:pPr lvl="1" algn="just"/>
            <a:r>
              <a:rPr lang="fr-FR" sz="1800" dirty="0">
                <a:cs typeface="Arial" pitchFamily="34" charset="0"/>
              </a:rPr>
              <a:t>a</a:t>
            </a:r>
            <a:r>
              <a:rPr lang="fr-FR" sz="1800" dirty="0" smtClean="0">
                <a:cs typeface="Arial" pitchFamily="34" charset="0"/>
              </a:rPr>
              <a:t>u niveau national: concessions forestières, aires protégées, limites territoriales et départementales, forêts plantées, pédologie, précipitations annuelles (1990-2014), hydrographie, réseau routier, localités, etc. </a:t>
            </a:r>
          </a:p>
          <a:p>
            <a:pPr lvl="1" algn="just"/>
            <a:r>
              <a:rPr lang="fr-FR" sz="1800" dirty="0">
                <a:cs typeface="Arial" pitchFamily="34" charset="0"/>
              </a:rPr>
              <a:t>a</a:t>
            </a:r>
            <a:r>
              <a:rPr lang="fr-FR" sz="1800" dirty="0" smtClean="0">
                <a:cs typeface="Arial" pitchFamily="34" charset="0"/>
              </a:rPr>
              <a:t>u niveau international: FORAF, </a:t>
            </a:r>
            <a:r>
              <a:rPr lang="fr-FR" sz="1800" dirty="0" err="1" smtClean="0">
                <a:cs typeface="Arial" pitchFamily="34" charset="0"/>
              </a:rPr>
              <a:t>Baccini</a:t>
            </a:r>
            <a:r>
              <a:rPr lang="fr-FR" sz="1800" dirty="0" smtClean="0">
                <a:cs typeface="Arial" pitchFamily="34" charset="0"/>
              </a:rPr>
              <a:t> et al. (2012), Saatchi et al. (2011) (carbone), IUCN (potentiel faunique) </a:t>
            </a:r>
          </a:p>
          <a:p>
            <a:pPr algn="just"/>
            <a:r>
              <a:rPr lang="fr-FR" sz="2400" dirty="0" smtClean="0">
                <a:cs typeface="Arial" pitchFamily="34" charset="0"/>
              </a:rPr>
              <a:t>Outils </a:t>
            </a:r>
          </a:p>
          <a:p>
            <a:pPr lvl="1" algn="just"/>
            <a:r>
              <a:rPr lang="fr-FR" sz="1800" dirty="0" smtClean="0">
                <a:cs typeface="Arial" pitchFamily="34" charset="0"/>
              </a:rPr>
              <a:t>Logiciels SIG (</a:t>
            </a:r>
            <a:r>
              <a:rPr lang="fr-FR" sz="1800" dirty="0" err="1" smtClean="0">
                <a:cs typeface="Arial" pitchFamily="34" charset="0"/>
              </a:rPr>
              <a:t>QGis</a:t>
            </a:r>
            <a:r>
              <a:rPr lang="fr-FR" sz="1800" dirty="0" smtClean="0">
                <a:cs typeface="Arial" pitchFamily="34" charset="0"/>
              </a:rPr>
              <a:t> et </a:t>
            </a:r>
            <a:r>
              <a:rPr lang="fr-FR" sz="1800" dirty="0" err="1" smtClean="0">
                <a:cs typeface="Arial" pitchFamily="34" charset="0"/>
              </a:rPr>
              <a:t>ArcGis</a:t>
            </a:r>
            <a:endParaRPr lang="fr-FR" sz="1800" dirty="0">
              <a:cs typeface="Arial" pitchFamily="34" charset="0"/>
            </a:endParaRPr>
          </a:p>
          <a:p>
            <a:pPr algn="just"/>
            <a:r>
              <a:rPr lang="fr-FR" sz="2200" dirty="0">
                <a:cs typeface="Arial" pitchFamily="34" charset="0"/>
              </a:rPr>
              <a:t>R</a:t>
            </a:r>
            <a:r>
              <a:rPr lang="fr-FR" sz="2200" dirty="0" smtClean="0">
                <a:cs typeface="Arial" pitchFamily="34" charset="0"/>
              </a:rPr>
              <a:t>enforcement des capacités des experts nationaux à travers les sessions de travail conjointes: Brazzaville et Rome</a:t>
            </a:r>
          </a:p>
          <a:p>
            <a:pPr algn="just"/>
            <a:endParaRPr lang="fr-FR" sz="2200" dirty="0"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574603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Travaux réalisés </a:t>
            </a:r>
            <a:r>
              <a:rPr lang="fr-FR" b="1" dirty="0"/>
              <a:t>par le Centre National d’Inventaire et d’Aménagement des Ressources Forestières et Fauniques (</a:t>
            </a:r>
            <a:r>
              <a:rPr lang="fr-FR" b="1" dirty="0" smtClean="0"/>
              <a:t>CNIAF) avec </a:t>
            </a:r>
            <a:r>
              <a:rPr lang="fr-FR" b="1" dirty="0"/>
              <a:t>le soutien du PNUE</a:t>
            </a:r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4893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fr-FR" b="1" dirty="0" smtClean="0"/>
              <a:t>Aperçu des résultats</a:t>
            </a:r>
            <a:endParaRPr lang="fr-FR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316288" cy="5328592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Cartographie des bénéfices carbone </a:t>
            </a:r>
          </a:p>
          <a:p>
            <a:pPr lvl="1"/>
            <a:r>
              <a:rPr lang="fr-FR" dirty="0" smtClean="0"/>
              <a:t>Couvert forestier</a:t>
            </a:r>
          </a:p>
          <a:p>
            <a:pPr lvl="1"/>
            <a:r>
              <a:rPr lang="fr-FR" dirty="0" smtClean="0"/>
              <a:t>Occupation des terres</a:t>
            </a:r>
          </a:p>
          <a:p>
            <a:pPr lvl="1"/>
            <a:r>
              <a:rPr lang="fr-FR" dirty="0" smtClean="0"/>
              <a:t>Gestion durable des forêts</a:t>
            </a:r>
          </a:p>
          <a:p>
            <a:pPr lvl="1"/>
            <a:r>
              <a:rPr lang="fr-FR" dirty="0" smtClean="0"/>
              <a:t>Plantations forestières</a:t>
            </a:r>
          </a:p>
          <a:p>
            <a:pPr lvl="1"/>
            <a:r>
              <a:rPr lang="fr-FR" dirty="0" smtClean="0"/>
              <a:t>Densité carbone</a:t>
            </a:r>
          </a:p>
          <a:p>
            <a:r>
              <a:rPr lang="fr-FR" dirty="0" smtClean="0"/>
              <a:t>Cartographie des bénéfices non carbone </a:t>
            </a:r>
          </a:p>
          <a:p>
            <a:pPr lvl="1"/>
            <a:r>
              <a:rPr lang="fr-FR" dirty="0" smtClean="0"/>
              <a:t>Produits forestiers non ligneux</a:t>
            </a:r>
          </a:p>
          <a:p>
            <a:pPr lvl="1"/>
            <a:r>
              <a:rPr lang="fr-FR" dirty="0" smtClean="0"/>
              <a:t>Potentiel hydrologique</a:t>
            </a:r>
          </a:p>
          <a:p>
            <a:pPr lvl="1"/>
            <a:r>
              <a:rPr lang="fr-FR" dirty="0" smtClean="0"/>
              <a:t>Potentiel pédologique</a:t>
            </a:r>
          </a:p>
          <a:p>
            <a:pPr lvl="1"/>
            <a:r>
              <a:rPr lang="fr-FR" dirty="0" smtClean="0"/>
              <a:t>Potentiel faunique</a:t>
            </a:r>
          </a:p>
          <a:p>
            <a:pPr lvl="1"/>
            <a:r>
              <a:rPr lang="fr-FR" dirty="0" smtClean="0"/>
              <a:t>Potentiel </a:t>
            </a:r>
            <a:r>
              <a:rPr lang="fr-FR" dirty="0"/>
              <a:t>é</a:t>
            </a:r>
            <a:r>
              <a:rPr lang="fr-FR" dirty="0" smtClean="0"/>
              <a:t>co-touristique</a:t>
            </a:r>
          </a:p>
          <a:p>
            <a:pPr marL="457200" lvl="1" indent="0">
              <a:buNone/>
            </a:pPr>
            <a:endParaRPr lang="fr-FR" dirty="0" smtClean="0"/>
          </a:p>
          <a:p>
            <a:pPr marL="0" indent="0" algn="just">
              <a:buNone/>
            </a:pPr>
            <a:r>
              <a:rPr lang="fr-FR" dirty="0" smtClean="0"/>
              <a:t>    </a:t>
            </a:r>
            <a:r>
              <a:rPr lang="fr-FR" b="1" dirty="0"/>
              <a:t>C</a:t>
            </a:r>
            <a:r>
              <a:rPr lang="fr-FR" b="1" dirty="0" smtClean="0"/>
              <a:t>apitalisation de ces données spatiales, la planification responsable des terres et autres ressources éco systémiques pour la mise en œuvre de la REDD+</a:t>
            </a:r>
          </a:p>
          <a:p>
            <a:endParaRPr lang="fr-FR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90" y="1600200"/>
            <a:ext cx="3231820" cy="4525963"/>
          </a:xfrm>
        </p:spPr>
      </p:pic>
      <p:sp>
        <p:nvSpPr>
          <p:cNvPr id="3" name="Flèche droite à entaille 2"/>
          <p:cNvSpPr/>
          <p:nvPr/>
        </p:nvSpPr>
        <p:spPr>
          <a:xfrm>
            <a:off x="251520" y="5013176"/>
            <a:ext cx="216024" cy="108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61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119"/>
            <a:ext cx="9144000" cy="683388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1" y="28529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Cartographie des bénéfices carbone de la République du Congo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77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Gestion</a:t>
            </a:r>
            <a:r>
              <a:rPr lang="en-US" sz="3600" b="1" dirty="0" smtClean="0"/>
              <a:t> durable des forêts</a:t>
            </a:r>
            <a:endParaRPr lang="fr-FR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7504" y="1647144"/>
            <a:ext cx="4464496" cy="5184576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2/3 de la superficie de forêts de production sont aménagées: </a:t>
            </a:r>
            <a:r>
              <a:rPr lang="fr-FR" dirty="0" smtClean="0"/>
              <a:t>6.029.032 hectares </a:t>
            </a:r>
          </a:p>
          <a:p>
            <a:pPr algn="just"/>
            <a:r>
              <a:rPr lang="fr-FR" dirty="0" smtClean="0"/>
              <a:t>Certifiées FSC: 2.784.153</a:t>
            </a:r>
            <a:r>
              <a:rPr lang="en-US" dirty="0" smtClean="0"/>
              <a:t> ha </a:t>
            </a:r>
          </a:p>
          <a:p>
            <a:pPr algn="just"/>
            <a:r>
              <a:rPr lang="en-US" dirty="0" smtClean="0"/>
              <a:t>en cours d’aménagement: 2.756.905 ha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A l’horizon 2017 toutes les concessions forestières  seront aménagées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22691"/>
            <a:ext cx="3839522" cy="5430457"/>
          </a:xfrm>
        </p:spPr>
      </p:pic>
    </p:spTree>
    <p:extLst>
      <p:ext uri="{BB962C8B-B14F-4D97-AF65-F5344CB8AC3E}">
        <p14:creationId xmlns:p14="http://schemas.microsoft.com/office/powerpoint/2010/main" val="83025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 </a:t>
            </a:r>
            <a:r>
              <a:rPr lang="en-US" sz="3600" b="1" dirty="0" err="1"/>
              <a:t>D</a:t>
            </a:r>
            <a:r>
              <a:rPr lang="en-US" sz="3600" b="1" dirty="0" err="1" smtClean="0"/>
              <a:t>ensité</a:t>
            </a:r>
            <a:r>
              <a:rPr lang="en-US" sz="3600" b="1" dirty="0" smtClean="0"/>
              <a:t> carbone</a:t>
            </a:r>
            <a:endParaRPr lang="fr-F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L’importance</a:t>
            </a:r>
            <a:r>
              <a:rPr lang="en-GB" dirty="0" smtClean="0"/>
              <a:t> de la </a:t>
            </a:r>
            <a:r>
              <a:rPr lang="en-GB" dirty="0"/>
              <a:t>cartographie des zones à forte </a:t>
            </a:r>
            <a:r>
              <a:rPr lang="en-GB" dirty="0" err="1"/>
              <a:t>densité</a:t>
            </a:r>
            <a:r>
              <a:rPr lang="en-GB" dirty="0"/>
              <a:t> en </a:t>
            </a:r>
            <a:r>
              <a:rPr lang="en-GB" dirty="0" err="1"/>
              <a:t>carbone</a:t>
            </a:r>
            <a:r>
              <a:rPr lang="en-GB" dirty="0"/>
              <a:t> </a:t>
            </a:r>
            <a:r>
              <a:rPr lang="en-GB" dirty="0" err="1" smtClean="0"/>
              <a:t>superposée</a:t>
            </a:r>
            <a:r>
              <a:rPr lang="en-GB" dirty="0" smtClean="0"/>
              <a:t> </a:t>
            </a:r>
            <a:r>
              <a:rPr lang="en-GB" dirty="0"/>
              <a:t>à</a:t>
            </a:r>
            <a:r>
              <a:rPr lang="en-GB" dirty="0" smtClean="0"/>
              <a:t> </a:t>
            </a:r>
            <a:r>
              <a:rPr lang="en-GB" dirty="0" err="1" smtClean="0"/>
              <a:t>celle</a:t>
            </a:r>
            <a:r>
              <a:rPr lang="en-GB" dirty="0" smtClean="0"/>
              <a:t> </a:t>
            </a:r>
            <a:r>
              <a:rPr lang="en-GB" dirty="0"/>
              <a:t>des </a:t>
            </a:r>
            <a:r>
              <a:rPr lang="en-GB" dirty="0" err="1" smtClean="0"/>
              <a:t>activités</a:t>
            </a:r>
            <a:r>
              <a:rPr lang="en-GB" dirty="0"/>
              <a:t> </a:t>
            </a:r>
            <a:r>
              <a:rPr lang="en-GB" dirty="0" err="1" smtClean="0"/>
              <a:t>anthropiques</a:t>
            </a:r>
            <a:r>
              <a:rPr lang="en-GB" dirty="0"/>
              <a:t> </a:t>
            </a:r>
            <a:r>
              <a:rPr lang="en-GB" dirty="0" err="1" smtClean="0"/>
              <a:t>permettra</a:t>
            </a:r>
            <a:r>
              <a:rPr lang="en-GB" dirty="0"/>
              <a:t> </a:t>
            </a:r>
            <a:r>
              <a:rPr lang="en-GB" dirty="0" err="1" smtClean="0"/>
              <a:t>d’identifier</a:t>
            </a:r>
            <a:r>
              <a:rPr lang="en-GB" dirty="0" smtClean="0"/>
              <a:t> </a:t>
            </a:r>
            <a:r>
              <a:rPr lang="en-GB" dirty="0"/>
              <a:t>les zones </a:t>
            </a:r>
            <a:r>
              <a:rPr lang="en-GB" dirty="0" err="1" smtClean="0"/>
              <a:t>prioritaires</a:t>
            </a:r>
            <a:r>
              <a:rPr lang="en-GB" dirty="0" smtClean="0"/>
              <a:t> pour la </a:t>
            </a:r>
            <a:r>
              <a:rPr lang="en-GB" dirty="0" err="1" smtClean="0"/>
              <a:t>mise</a:t>
            </a:r>
            <a:r>
              <a:rPr lang="en-GB" dirty="0" smtClean="0"/>
              <a:t> en oeuvre de la REDD+</a:t>
            </a:r>
          </a:p>
          <a:p>
            <a:pPr marL="0" indent="0">
              <a:buNone/>
            </a:pPr>
            <a:endParaRPr lang="en-GB" dirty="0" smtClean="0"/>
          </a:p>
          <a:p>
            <a:endParaRPr lang="fr-F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3" y="1373615"/>
            <a:ext cx="4422590" cy="5079721"/>
          </a:xfrm>
        </p:spPr>
      </p:pic>
      <p:grpSp>
        <p:nvGrpSpPr>
          <p:cNvPr id="12" name="Groupe 11"/>
          <p:cNvGrpSpPr/>
          <p:nvPr/>
        </p:nvGrpSpPr>
        <p:grpSpPr>
          <a:xfrm>
            <a:off x="7596336" y="4450279"/>
            <a:ext cx="697989" cy="1426993"/>
            <a:chOff x="7596336" y="4378271"/>
            <a:chExt cx="697989" cy="1426993"/>
          </a:xfrm>
        </p:grpSpPr>
        <p:grpSp>
          <p:nvGrpSpPr>
            <p:cNvPr id="10" name="Groupe 9"/>
            <p:cNvGrpSpPr/>
            <p:nvPr/>
          </p:nvGrpSpPr>
          <p:grpSpPr>
            <a:xfrm>
              <a:off x="7596336" y="4941216"/>
              <a:ext cx="568800" cy="864048"/>
              <a:chOff x="7596336" y="4941216"/>
              <a:chExt cx="568800" cy="864048"/>
            </a:xfrm>
          </p:grpSpPr>
          <p:pic>
            <p:nvPicPr>
              <p:cNvPr id="7" name="Image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71267" y="4941216"/>
                <a:ext cx="474345" cy="432000"/>
              </a:xfrm>
              <a:prstGeom prst="rect">
                <a:avLst/>
              </a:prstGeom>
            </p:spPr>
          </p:pic>
          <p:pic>
            <p:nvPicPr>
              <p:cNvPr id="8" name="Image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96336" y="5373264"/>
                <a:ext cx="568800" cy="432000"/>
              </a:xfrm>
              <a:prstGeom prst="rect">
                <a:avLst/>
              </a:prstGeom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4152" y="4378271"/>
              <a:ext cx="670173" cy="5629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369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6840760" cy="2664295"/>
          </a:xfrm>
        </p:spPr>
        <p:txBody>
          <a:bodyPr>
            <a:normAutofit/>
          </a:bodyPr>
          <a:lstStyle/>
          <a:p>
            <a:r>
              <a:rPr lang="en-US" dirty="0" err="1" smtClean="0"/>
              <a:t>Bénéfices</a:t>
            </a:r>
            <a:r>
              <a:rPr lang="en-US" dirty="0" smtClean="0"/>
              <a:t> non </a:t>
            </a:r>
            <a:r>
              <a:rPr lang="en-US" dirty="0" err="1" smtClean="0"/>
              <a:t>carbone</a:t>
            </a:r>
            <a:r>
              <a:rPr lang="en-US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147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9319</TotalTime>
  <Words>594</Words>
  <Application>Microsoft Office PowerPoint</Application>
  <PresentationFormat>Affichage à l'écran (4:3)</PresentationFormat>
  <Paragraphs>93</Paragraphs>
  <Slides>14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CARTOGRAPHIE DES BÉNÉFICES MULTIPLES  REDD+ REPUBLIQUE DU CONGO </vt:lpstr>
      <vt:lpstr> Contexte de la REDD+ au Congo</vt:lpstr>
      <vt:lpstr>Bénéfices multiples du processus REDD+</vt:lpstr>
      <vt:lpstr>Approche méthodologique </vt:lpstr>
      <vt:lpstr>Aperçu des résultats</vt:lpstr>
      <vt:lpstr>Cartographie des bénéfices carbone de la République du Congo</vt:lpstr>
      <vt:lpstr>Gestion durable des forêts</vt:lpstr>
      <vt:lpstr> Densité carbone</vt:lpstr>
      <vt:lpstr>Bénéfices non carbone </vt:lpstr>
      <vt:lpstr>Potentiel pédologique</vt:lpstr>
      <vt:lpstr>Potentiel faunique</vt:lpstr>
      <vt:lpstr>Potentiel  écotouristique </vt:lpstr>
      <vt:lpstr>Perspectives</vt:lpstr>
      <vt:lpstr>Merci pour votre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Etude de cartographie des benefices multiples de la REDD+ Troisième session de travail Brazzaville, mars 2015</dc:title>
  <dc:creator>Carine</dc:creator>
  <cp:lastModifiedBy>Carine</cp:lastModifiedBy>
  <cp:revision>192</cp:revision>
  <dcterms:created xsi:type="dcterms:W3CDTF">2015-11-08T16:06:16Z</dcterms:created>
  <dcterms:modified xsi:type="dcterms:W3CDTF">2015-12-07T12:14:17Z</dcterms:modified>
</cp:coreProperties>
</file>